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80"/>
  </p:normalViewPr>
  <p:slideViewPr>
    <p:cSldViewPr>
      <p:cViewPr varScale="1">
        <p:scale>
          <a:sx n="108" d="100"/>
          <a:sy n="108" d="100"/>
        </p:scale>
        <p:origin x="208" y="2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3842907C-D0AA-4C58-9F94-58B40AD65B29}" type="datetimeFigureOut">
              <a:rPr lang="en-US" smtClean="0"/>
              <a:pPr/>
              <a:t>12/25/15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76769E-C829-4283-B80E-CB90D995C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9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2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39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9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90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61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5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25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9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hap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8" name="Shap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11" name="Shap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E13C79-1C97-4B32-B2AE-1A69C169643E}" type="datetime2">
              <a:rPr lang="en-US" smtClean="0"/>
              <a:pPr/>
              <a:t>Friday, December 25,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E14BF-C004-4398-9186-5EE680724D95}" type="datetime2">
              <a:rPr lang="en-US" smtClean="0"/>
              <a:pPr/>
              <a:t>Friday, December 25,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E14BF-C004-4398-9186-5EE680724D95}" type="datetime2">
              <a:rPr lang="en-US" smtClean="0"/>
              <a:pPr/>
              <a:t>Friday, December 25,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FEF5B-F2CC-4EC5-8F1F-29A8BF9EFFA9}" type="datetime2">
              <a:rPr lang="en-US" smtClean="0"/>
              <a:pPr/>
              <a:t>Friday, December 25,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09C1-563D-4D9C-B702-B64C84A5A174}" type="datetime2">
              <a:rPr lang="en-US" smtClean="0"/>
              <a:pPr/>
              <a:t>Friday, December 25,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303D9-A6EB-41FB-BF22-3F49E470997E}" type="datetime2">
              <a:rPr lang="en-US" smtClean="0"/>
              <a:pPr/>
              <a:t>Friday, December 25,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B0534-5698-4F62-9CFE-5DE61A073E78}" type="datetime2">
              <a:rPr lang="en-US" smtClean="0"/>
              <a:pPr/>
              <a:t>Friday, December 25,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827A3-B249-4F87-AB1A-1E06AC1AA2A4}" type="datetime2">
              <a:rPr lang="en-US" smtClean="0"/>
              <a:pPr/>
              <a:t>Friday, December 25,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46142-29B2-49CC-BCC6-A3AD70B4960E}" type="datetime2">
              <a:rPr lang="en-US" smtClean="0"/>
              <a:pPr/>
              <a:t>Friday, December 25,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6C4691-4882-40A8-AF62-8CF6A18D40B2}" type="datetime2">
              <a:rPr lang="en-US" smtClean="0"/>
              <a:pPr/>
              <a:t>Friday, December 25,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6776A-4DEC-47EE-8A49-2C150ECB5465}" type="datetime2">
              <a:rPr lang="en-US" smtClean="0"/>
              <a:pPr/>
              <a:t>Friday, December 25, 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</a:defRPr>
            </a:lvl1pPr>
            <a:extLst/>
          </a:lstStyle>
          <a:p>
            <a:fld id="{D10E14BF-C004-4398-9186-5EE680724D95}" type="datetime2">
              <a:rPr lang="en-US" smtClean="0"/>
              <a:pPr/>
              <a:t>Friday, December 25, 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1" latinLnBrk="0" hangingPunct="1">
        <a:spcBef>
          <a:spcPct val="0"/>
        </a:spcBef>
        <a:buNone/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Hierarchical Clustering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Bojan </a:t>
            </a:r>
            <a:r>
              <a:rPr lang="en-US" dirty="0" err="1" smtClean="0"/>
              <a:t>Mišić</a:t>
            </a:r>
            <a:endParaRPr lang="en-US" dirty="0" smtClean="0"/>
          </a:p>
          <a:p>
            <a:r>
              <a:rPr lang="en-US" dirty="0" smtClean="0"/>
              <a:t>2015/3437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841040"/>
            <a:ext cx="8512267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1" smtClean="0"/>
              <a:t>__global__ void distance_matrix</a:t>
            </a:r>
          </a:p>
          <a:p>
            <a:r>
              <a:rPr lang="en-US" b="1" noProof="1" smtClean="0"/>
              <a:t>(float* ax, float* bx, float* ay, float* by, float* c, const int dimension)</a:t>
            </a:r>
          </a:p>
          <a:p>
            <a:r>
              <a:rPr lang="en-US" b="1" noProof="1" smtClean="0"/>
              <a:t>{</a:t>
            </a:r>
          </a:p>
          <a:p>
            <a:r>
              <a:rPr lang="en-US" b="1" noProof="1" smtClean="0"/>
              <a:t>    int i = blockIdx.x * blockDim.x + threadIdx.x;</a:t>
            </a:r>
          </a:p>
          <a:p>
            <a:r>
              <a:rPr lang="en-US" b="1" noProof="1" smtClean="0"/>
              <a:t>    int j = blockIdx.y * blockDim.y + threadIdx.y;</a:t>
            </a:r>
          </a:p>
          <a:p>
            <a:endParaRPr lang="en-US" b="1" noProof="1" smtClean="0"/>
          </a:p>
          <a:p>
            <a:r>
              <a:rPr lang="en-US" b="1" noProof="1" smtClean="0"/>
              <a:t>    int index = i + j*dimension;</a:t>
            </a:r>
          </a:p>
          <a:p>
            <a:endParaRPr lang="en-US" b="1" noProof="1" smtClean="0"/>
          </a:p>
          <a:p>
            <a:r>
              <a:rPr lang="en-US" b="1" noProof="1" smtClean="0"/>
              <a:t>    if (i &lt; dimension &amp;&amp; j &lt; dimension)</a:t>
            </a:r>
          </a:p>
          <a:p>
            <a:r>
              <a:rPr lang="de-DE" b="1" noProof="1" smtClean="0"/>
              <a:t>    {   </a:t>
            </a:r>
          </a:p>
          <a:p>
            <a:r>
              <a:rPr lang="en-US" b="1" noProof="1" smtClean="0"/>
              <a:t>        if ((ax[i] == 0.0f &amp;&amp; ay[i] == 0.0f) || (bx[j] == 0.0f &amp;&amp; by[j] == 0.0f))</a:t>
            </a:r>
          </a:p>
          <a:p>
            <a:r>
              <a:rPr lang="de-DE" b="1" noProof="1" smtClean="0"/>
              <a:t>        {   </a:t>
            </a:r>
          </a:p>
          <a:p>
            <a:r>
              <a:rPr lang="ro-RO" b="1" noProof="1" smtClean="0"/>
              <a:t>            c[index] = 0.0f;</a:t>
            </a:r>
          </a:p>
          <a:p>
            <a:r>
              <a:rPr lang="de-DE" b="1" noProof="1" smtClean="0"/>
              <a:t>        }   </a:t>
            </a:r>
          </a:p>
          <a:p>
            <a:r>
              <a:rPr lang="hu-HU" b="1" noProof="1" smtClean="0"/>
              <a:t>        else</a:t>
            </a:r>
          </a:p>
          <a:p>
            <a:r>
              <a:rPr lang="de-DE" b="1" noProof="1" smtClean="0"/>
              <a:t>        {   </a:t>
            </a:r>
          </a:p>
          <a:p>
            <a:r>
              <a:rPr lang="en-US" b="1" noProof="1" smtClean="0"/>
              <a:t>            c[index] = sqrt(pow(ax[i] - bx[j], 2) + pow(ay[i] - by[j], 2));</a:t>
            </a:r>
          </a:p>
          <a:p>
            <a:r>
              <a:rPr lang="de-DE" b="1" noProof="1" smtClean="0"/>
              <a:t>        }   </a:t>
            </a:r>
          </a:p>
          <a:p>
            <a:r>
              <a:rPr lang="de-DE" b="1" noProof="1" smtClean="0"/>
              <a:t>    }   </a:t>
            </a:r>
          </a:p>
          <a:p>
            <a:r>
              <a:rPr lang="de-DE" b="1" noProof="1" smtClean="0"/>
              <a:t>}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12360" y="6288685"/>
            <a:ext cx="119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10/12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3277" y="188640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Kod</a:t>
            </a:r>
            <a:r>
              <a:rPr lang="en-US" sz="2800" b="1" dirty="0"/>
              <a:t> u C-u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GPU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2255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Bojan </a:t>
            </a:r>
            <a:r>
              <a:rPr lang="en-US" sz="1600" dirty="0" err="1">
                <a:solidFill>
                  <a:schemeClr val="bg1"/>
                </a:solidFill>
              </a:rPr>
              <a:t>Mišić</a:t>
            </a:r>
            <a:r>
              <a:rPr lang="en-US" sz="1600" dirty="0">
                <a:solidFill>
                  <a:schemeClr val="bg1"/>
                </a:solidFill>
              </a:rPr>
              <a:t> 15/3437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0192" y="119675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sz="3300" b="1" dirty="0" err="1" smtClean="0"/>
              <a:t>Lista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gradova</a:t>
            </a:r>
            <a:r>
              <a:rPr lang="en-US" sz="3300" b="1" dirty="0" smtClean="0"/>
              <a:t> SAD (random order):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hr-HR" dirty="0"/>
              <a:t>[SZL</a:t>
            </a:r>
            <a:r>
              <a:rPr lang="hr-HR" dirty="0" smtClean="0"/>
              <a:t>] 		| </a:t>
            </a:r>
            <a:r>
              <a:rPr lang="hr-HR" dirty="0"/>
              <a:t>38.73 93.55</a:t>
            </a:r>
          </a:p>
          <a:p>
            <a:pPr marL="109728" indent="0">
              <a:buNone/>
            </a:pPr>
            <a:r>
              <a:rPr lang="hr-HR" dirty="0"/>
              <a:t>[INT</a:t>
            </a:r>
            <a:r>
              <a:rPr lang="hr-HR" dirty="0" smtClean="0"/>
              <a:t>]  	| </a:t>
            </a:r>
            <a:r>
              <a:rPr lang="hr-HR" dirty="0"/>
              <a:t>36.13 80.23</a:t>
            </a:r>
          </a:p>
          <a:p>
            <a:pPr marL="109728" indent="0">
              <a:buNone/>
            </a:pPr>
            <a:r>
              <a:rPr lang="hr-HR" dirty="0"/>
              <a:t>[EWN</a:t>
            </a:r>
            <a:r>
              <a:rPr lang="hr-HR" dirty="0" smtClean="0"/>
              <a:t>] 	| </a:t>
            </a:r>
            <a:r>
              <a:rPr lang="hr-HR" dirty="0"/>
              <a:t>35.08 77.05</a:t>
            </a:r>
          </a:p>
          <a:p>
            <a:pPr marL="109728" indent="0">
              <a:buNone/>
            </a:pPr>
            <a:r>
              <a:rPr lang="hr-HR" dirty="0"/>
              <a:t>[BTR</a:t>
            </a:r>
            <a:r>
              <a:rPr lang="hr-HR" dirty="0" smtClean="0"/>
              <a:t>]		| </a:t>
            </a:r>
            <a:r>
              <a:rPr lang="hr-HR" dirty="0"/>
              <a:t>30.53 91.15</a:t>
            </a:r>
          </a:p>
          <a:p>
            <a:pPr marL="109728" indent="0">
              <a:buNone/>
            </a:pPr>
            <a:r>
              <a:rPr lang="hr-HR" dirty="0"/>
              <a:t>[MHS</a:t>
            </a:r>
            <a:r>
              <a:rPr lang="hr-HR" dirty="0" smtClean="0"/>
              <a:t>]	| </a:t>
            </a:r>
            <a:r>
              <a:rPr lang="hr-HR" dirty="0"/>
              <a:t>41.32 122.32</a:t>
            </a:r>
          </a:p>
          <a:p>
            <a:pPr marL="109728" indent="0">
              <a:buNone/>
            </a:pPr>
            <a:r>
              <a:rPr lang="hr-HR" dirty="0"/>
              <a:t>[GRR</a:t>
            </a:r>
            <a:r>
              <a:rPr lang="hr-HR" dirty="0" smtClean="0"/>
              <a:t>]		| </a:t>
            </a:r>
            <a:r>
              <a:rPr lang="hr-HR" dirty="0"/>
              <a:t>42.88 85.52</a:t>
            </a:r>
          </a:p>
          <a:p>
            <a:pPr marL="109728" indent="0">
              <a:buNone/>
            </a:pPr>
            <a:r>
              <a:rPr lang="hr-HR" dirty="0"/>
              <a:t>[BML</a:t>
            </a:r>
            <a:r>
              <a:rPr lang="hr-HR" dirty="0" smtClean="0"/>
              <a:t>]		| </a:t>
            </a:r>
            <a:r>
              <a:rPr lang="hr-HR" dirty="0"/>
              <a:t>44.58 71.18</a:t>
            </a:r>
          </a:p>
          <a:p>
            <a:pPr marL="109728" indent="0">
              <a:buNone/>
            </a:pPr>
            <a:r>
              <a:rPr lang="hr-HR" dirty="0"/>
              <a:t>[MVN</a:t>
            </a:r>
            <a:r>
              <a:rPr lang="hr-HR" dirty="0" smtClean="0"/>
              <a:t>]	| </a:t>
            </a:r>
            <a:r>
              <a:rPr lang="hr-HR" dirty="0"/>
              <a:t>38.32 88.86</a:t>
            </a:r>
          </a:p>
          <a:p>
            <a:pPr marL="109728" indent="0">
              <a:buNone/>
            </a:pPr>
            <a:r>
              <a:rPr lang="hr-HR" dirty="0"/>
              <a:t>[AND</a:t>
            </a:r>
            <a:r>
              <a:rPr lang="hr-HR" dirty="0" smtClean="0"/>
              <a:t>]	| </a:t>
            </a:r>
            <a:r>
              <a:rPr lang="hr-HR" dirty="0"/>
              <a:t>34.50 82.72</a:t>
            </a:r>
          </a:p>
          <a:p>
            <a:pPr marL="109728" indent="0">
              <a:buNone/>
            </a:pPr>
            <a:r>
              <a:rPr lang="en-US" dirty="0"/>
              <a:t>[MCE</a:t>
            </a:r>
            <a:r>
              <a:rPr lang="en-US" dirty="0" smtClean="0"/>
              <a:t>]		| </a:t>
            </a:r>
            <a:r>
              <a:rPr lang="en-US" dirty="0"/>
              <a:t>37.28 120.52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 err="1" smtClean="0"/>
              <a:t>podaci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12360" y="6288685"/>
            <a:ext cx="119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11/12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6519517"/>
            <a:ext cx="2255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Bojan </a:t>
            </a:r>
            <a:r>
              <a:rPr lang="en-US" sz="1600" dirty="0" err="1">
                <a:solidFill>
                  <a:schemeClr val="bg1"/>
                </a:solidFill>
              </a:rPr>
              <a:t>Mišić</a:t>
            </a:r>
            <a:r>
              <a:rPr lang="en-US" sz="1600" dirty="0">
                <a:solidFill>
                  <a:schemeClr val="bg1"/>
                </a:solidFill>
              </a:rPr>
              <a:t> 15/3437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Ubrzanje</a:t>
            </a:r>
            <a:r>
              <a:rPr lang="en-US" sz="3200" b="1" dirty="0" smtClean="0"/>
              <a:t> CUDA </a:t>
            </a:r>
            <a:r>
              <a:rPr lang="en-US" sz="3200" b="1" dirty="0" err="1" smtClean="0"/>
              <a:t>oko</a:t>
            </a:r>
            <a:r>
              <a:rPr lang="en-US" sz="3200" b="1" dirty="0" smtClean="0"/>
              <a:t> 1.6x</a:t>
            </a:r>
          </a:p>
          <a:p>
            <a:endParaRPr lang="en-US" sz="3200" b="1" dirty="0"/>
          </a:p>
          <a:p>
            <a:r>
              <a:rPr lang="en-US" sz="3200" b="1" dirty="0" err="1" smtClean="0"/>
              <a:t>Intuicija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rezultata</a:t>
            </a:r>
            <a:r>
              <a:rPr lang="en-US" sz="3200" b="1" dirty="0" smtClean="0"/>
              <a:t>:</a:t>
            </a:r>
          </a:p>
          <a:p>
            <a:endParaRPr lang="en-US" sz="3200" b="1" dirty="0" smtClean="0"/>
          </a:p>
          <a:p>
            <a:pPr lvl="1"/>
            <a:r>
              <a:rPr lang="en-US" sz="2800" dirty="0" smtClean="0"/>
              <a:t>EFD – Wellington, TX</a:t>
            </a:r>
          </a:p>
          <a:p>
            <a:pPr lvl="1"/>
            <a:r>
              <a:rPr lang="en-US" sz="2800" dirty="0" smtClean="0"/>
              <a:t>HOU – Houston, TX</a:t>
            </a:r>
          </a:p>
          <a:p>
            <a:pPr lvl="1"/>
            <a:r>
              <a:rPr lang="en-US" sz="2800" dirty="0" smtClean="0"/>
              <a:t>GLS – </a:t>
            </a:r>
            <a:r>
              <a:rPr lang="en-US" sz="2800" dirty="0" err="1" smtClean="0"/>
              <a:t>Galweston</a:t>
            </a:r>
            <a:r>
              <a:rPr lang="en-US" sz="2800" dirty="0" smtClean="0"/>
              <a:t>, TX</a:t>
            </a:r>
          </a:p>
          <a:p>
            <a:pPr lvl="1"/>
            <a:r>
              <a:rPr lang="en-US" sz="2800" dirty="0" smtClean="0"/>
              <a:t>BPT – Port Arthur, TX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Rezultati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408" y="2276872"/>
            <a:ext cx="3528392" cy="4021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0998" y="6397841"/>
            <a:ext cx="119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12/12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5652310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Susedni</a:t>
            </a:r>
            <a:r>
              <a:rPr lang="en-US" dirty="0" smtClean="0"/>
              <a:t> cluster-</a:t>
            </a:r>
            <a:r>
              <a:rPr lang="en-US" dirty="0" err="1" smtClean="0"/>
              <a:t>i</a:t>
            </a:r>
            <a:r>
              <a:rPr lang="en-US" dirty="0" smtClean="0"/>
              <a:t>, 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svi</a:t>
            </a:r>
            <a:r>
              <a:rPr lang="en-US" dirty="0" smtClean="0"/>
              <a:t> </a:t>
            </a:r>
            <a:r>
              <a:rPr lang="en-US" dirty="0" err="1" smtClean="0"/>
              <a:t>gradovi</a:t>
            </a:r>
            <a:r>
              <a:rPr lang="en-US" dirty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TX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94242"/>
            <a:ext cx="2255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Bojan </a:t>
            </a:r>
            <a:r>
              <a:rPr lang="en-US" sz="1600" dirty="0" err="1">
                <a:solidFill>
                  <a:schemeClr val="bg1"/>
                </a:solidFill>
              </a:rPr>
              <a:t>Mišić</a:t>
            </a:r>
            <a:r>
              <a:rPr lang="en-US" sz="1600" dirty="0">
                <a:solidFill>
                  <a:schemeClr val="bg1"/>
                </a:solidFill>
              </a:rPr>
              <a:t> 15/3437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Clustering (HCA)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Clustering </a:t>
            </a:r>
            <a:r>
              <a:rPr lang="en-US" dirty="0" smtClean="0"/>
              <a:t>algorithm</a:t>
            </a:r>
            <a:endParaRPr lang="en-US" dirty="0"/>
          </a:p>
          <a:p>
            <a:r>
              <a:rPr lang="en-US" b="1" dirty="0" smtClean="0"/>
              <a:t>Unsupervised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err="1" smtClean="0"/>
              <a:t>Ideja</a:t>
            </a:r>
            <a:endParaRPr lang="en-US" b="1" dirty="0" smtClean="0"/>
          </a:p>
          <a:p>
            <a:pPr lvl="1"/>
            <a:r>
              <a:rPr lang="en-US" dirty="0" err="1" smtClean="0"/>
              <a:t>Grupisati</a:t>
            </a:r>
            <a:r>
              <a:rPr lang="en-US" dirty="0" smtClean="0"/>
              <a:t> </a:t>
            </a:r>
            <a:r>
              <a:rPr lang="en-US" dirty="0" err="1" smtClean="0"/>
              <a:t>slične</a:t>
            </a:r>
            <a:r>
              <a:rPr lang="en-US" dirty="0" smtClean="0"/>
              <a:t> </a:t>
            </a:r>
            <a:r>
              <a:rPr lang="en-US" dirty="0" err="1" smtClean="0"/>
              <a:t>entitete</a:t>
            </a:r>
            <a:r>
              <a:rPr lang="en-US" dirty="0" smtClean="0"/>
              <a:t> u </a:t>
            </a:r>
            <a:r>
              <a:rPr lang="en-US" dirty="0" err="1" smtClean="0"/>
              <a:t>klastere</a:t>
            </a:r>
            <a:endParaRPr lang="en-US" dirty="0" smtClean="0"/>
          </a:p>
          <a:p>
            <a:pPr lvl="1"/>
            <a:r>
              <a:rPr lang="en-US" dirty="0" err="1" smtClean="0"/>
              <a:t>Rekurzivno</a:t>
            </a:r>
            <a:r>
              <a:rPr lang="en-US" dirty="0" smtClean="0"/>
              <a:t> </a:t>
            </a:r>
            <a:r>
              <a:rPr lang="en-US" dirty="0" err="1" smtClean="0"/>
              <a:t>grupisati</a:t>
            </a:r>
            <a:r>
              <a:rPr lang="en-US" dirty="0" smtClean="0"/>
              <a:t> </a:t>
            </a:r>
            <a:r>
              <a:rPr lang="en-US" dirty="0" err="1" smtClean="0"/>
              <a:t>klastere</a:t>
            </a:r>
            <a:r>
              <a:rPr lang="en-US" dirty="0" smtClean="0"/>
              <a:t> u </a:t>
            </a:r>
            <a:r>
              <a:rPr lang="en-US" dirty="0" err="1" smtClean="0"/>
              <a:t>hijerarhiju</a:t>
            </a:r>
            <a:endParaRPr lang="en-US" dirty="0" smtClean="0"/>
          </a:p>
          <a:p>
            <a:pPr lvl="1"/>
            <a:r>
              <a:rPr lang="en-US" dirty="0" err="1" smtClean="0"/>
              <a:t>Predstaviti</a:t>
            </a:r>
            <a:r>
              <a:rPr lang="en-US" dirty="0" smtClean="0"/>
              <a:t> </a:t>
            </a:r>
            <a:r>
              <a:rPr lang="en-US" dirty="0" err="1" smtClean="0"/>
              <a:t>rezultat</a:t>
            </a:r>
            <a:r>
              <a:rPr lang="en-US" dirty="0" smtClean="0"/>
              <a:t> 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binarnog</a:t>
            </a:r>
            <a:r>
              <a:rPr lang="en-US" dirty="0" smtClean="0"/>
              <a:t> </a:t>
            </a:r>
            <a:r>
              <a:rPr lang="en-US" dirty="0" err="1" smtClean="0"/>
              <a:t>stabla</a:t>
            </a:r>
            <a:endParaRPr lang="en-US" dirty="0" smtClean="0"/>
          </a:p>
          <a:p>
            <a:pPr lvl="1"/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151" y="1772816"/>
            <a:ext cx="4162701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2360" y="6288685"/>
            <a:ext cx="119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2/12</a:t>
            </a:r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0" y="6499974"/>
            <a:ext cx="2255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Bojan </a:t>
            </a:r>
            <a:r>
              <a:rPr lang="en-US" sz="1600" dirty="0" err="1" smtClean="0">
                <a:solidFill>
                  <a:schemeClr val="bg1"/>
                </a:solidFill>
              </a:rPr>
              <a:t>Mišić</a:t>
            </a:r>
            <a:r>
              <a:rPr lang="en-US" sz="1600" dirty="0" smtClean="0">
                <a:solidFill>
                  <a:schemeClr val="bg1"/>
                </a:solidFill>
              </a:rPr>
              <a:t> 15/3437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1" y="116632"/>
            <a:ext cx="4392488" cy="3716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360" y="2564904"/>
            <a:ext cx="5760640" cy="39526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12360" y="6288685"/>
            <a:ext cx="119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/12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881" y="6517518"/>
            <a:ext cx="2255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Bojan </a:t>
            </a:r>
            <a:r>
              <a:rPr lang="en-US" sz="1600" dirty="0" err="1">
                <a:solidFill>
                  <a:schemeClr val="bg1"/>
                </a:solidFill>
              </a:rPr>
              <a:t>Mišić</a:t>
            </a:r>
            <a:r>
              <a:rPr lang="en-US" sz="1600" dirty="0">
                <a:solidFill>
                  <a:schemeClr val="bg1"/>
                </a:solidFill>
              </a:rPr>
              <a:t> 15/3437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Clustering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err="1" smtClean="0"/>
              <a:t>Šta</a:t>
            </a:r>
            <a:r>
              <a:rPr lang="en-US" sz="3200" dirty="0" smtClean="0"/>
              <a:t> </a:t>
            </a:r>
            <a:r>
              <a:rPr lang="en-US" sz="3200" dirty="0" err="1" smtClean="0"/>
              <a:t>grupisati</a:t>
            </a:r>
            <a:r>
              <a:rPr lang="en-US" sz="3200" dirty="0" smtClean="0"/>
              <a:t>?</a:t>
            </a:r>
          </a:p>
          <a:p>
            <a:pPr lvl="1"/>
            <a:r>
              <a:rPr lang="en-US" sz="2800" dirty="0" err="1" smtClean="0"/>
              <a:t>Tačke</a:t>
            </a:r>
            <a:r>
              <a:rPr lang="en-US" sz="2800" dirty="0" smtClean="0"/>
              <a:t> u </a:t>
            </a:r>
            <a:r>
              <a:rPr lang="en-US" sz="2800" dirty="0" err="1" smtClean="0"/>
              <a:t>prostoru</a:t>
            </a:r>
            <a:endParaRPr lang="en-US" sz="2800" dirty="0" smtClean="0"/>
          </a:p>
          <a:p>
            <a:pPr lvl="1"/>
            <a:r>
              <a:rPr lang="en-US" sz="2800" dirty="0" err="1" smtClean="0"/>
              <a:t>Novinske</a:t>
            </a:r>
            <a:r>
              <a:rPr lang="en-US" sz="2800" dirty="0" smtClean="0"/>
              <a:t> </a:t>
            </a:r>
            <a:r>
              <a:rPr lang="en-US" sz="2800" dirty="0" err="1" smtClean="0"/>
              <a:t>članke</a:t>
            </a:r>
            <a:r>
              <a:rPr lang="en-US" sz="2800" dirty="0" smtClean="0"/>
              <a:t> u </a:t>
            </a:r>
            <a:r>
              <a:rPr lang="en-US" sz="2800" dirty="0" err="1" smtClean="0"/>
              <a:t>kategorije</a:t>
            </a:r>
            <a:endParaRPr lang="en-US" sz="2800" dirty="0" smtClean="0"/>
          </a:p>
          <a:p>
            <a:pPr lvl="1"/>
            <a:r>
              <a:rPr lang="en-US" sz="2800" dirty="0" smtClean="0"/>
              <a:t>Gene </a:t>
            </a:r>
            <a:r>
              <a:rPr lang="en-US" sz="2800" dirty="0" err="1" smtClean="0"/>
              <a:t>sličnih</a:t>
            </a:r>
            <a:r>
              <a:rPr lang="en-US" sz="2800" dirty="0" smtClean="0"/>
              <a:t> </a:t>
            </a:r>
            <a:r>
              <a:rPr lang="en-US" sz="2800" dirty="0" err="1" smtClean="0"/>
              <a:t>manifestacija</a:t>
            </a:r>
            <a:r>
              <a:rPr lang="is-IS" sz="2800" dirty="0" smtClean="0"/>
              <a:t>…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r>
              <a:rPr lang="en-US" sz="3200" dirty="0" err="1" smtClean="0"/>
              <a:t>Kako</a:t>
            </a:r>
            <a:r>
              <a:rPr lang="en-US" sz="3200" dirty="0" smtClean="0"/>
              <a:t> </a:t>
            </a:r>
            <a:r>
              <a:rPr lang="en-US" sz="3200" dirty="0" err="1" smtClean="0"/>
              <a:t>grupisati</a:t>
            </a:r>
            <a:r>
              <a:rPr lang="en-US" sz="3200" dirty="0" smtClean="0"/>
              <a:t>?</a:t>
            </a:r>
            <a:endParaRPr lang="en-US" sz="3200" dirty="0"/>
          </a:p>
          <a:p>
            <a:pPr lvl="1"/>
            <a:r>
              <a:rPr lang="en-US" sz="2800" dirty="0" err="1" smtClean="0"/>
              <a:t>Izbor</a:t>
            </a:r>
            <a:r>
              <a:rPr lang="en-US" sz="2800" dirty="0" smtClean="0"/>
              <a:t> </a:t>
            </a:r>
            <a:r>
              <a:rPr lang="en-US" sz="2800" dirty="0" err="1" smtClean="0"/>
              <a:t>odgovarajuće</a:t>
            </a:r>
            <a:r>
              <a:rPr lang="en-US" sz="2800" dirty="0" smtClean="0"/>
              <a:t> </a:t>
            </a:r>
            <a:r>
              <a:rPr lang="en-US" sz="2800" dirty="0" err="1" smtClean="0"/>
              <a:t>metrike</a:t>
            </a:r>
            <a:endParaRPr lang="en-US" sz="2800" dirty="0"/>
          </a:p>
          <a:p>
            <a:pPr marL="393192" lvl="1" indent="0">
              <a:buNone/>
            </a:pPr>
            <a:endParaRPr lang="en-US" sz="2800" dirty="0" smtClean="0"/>
          </a:p>
          <a:p>
            <a:pPr lvl="1"/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932079" y="6308467"/>
            <a:ext cx="119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4/12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-29799" y="6488668"/>
            <a:ext cx="2255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Bojan </a:t>
            </a:r>
            <a:r>
              <a:rPr lang="en-US" sz="1600" dirty="0" err="1">
                <a:solidFill>
                  <a:schemeClr val="bg1"/>
                </a:solidFill>
              </a:rPr>
              <a:t>Mišić</a:t>
            </a:r>
            <a:r>
              <a:rPr lang="en-US" sz="1600" dirty="0">
                <a:solidFill>
                  <a:schemeClr val="bg1"/>
                </a:solidFill>
              </a:rPr>
              <a:t> 15/3437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Metrika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U </a:t>
            </a:r>
            <a:r>
              <a:rPr lang="en-US" sz="3200" dirty="0" err="1" smtClean="0"/>
              <a:t>slučaju</a:t>
            </a:r>
            <a:r>
              <a:rPr lang="en-US" sz="3200" dirty="0" smtClean="0"/>
              <a:t> </a:t>
            </a:r>
            <a:r>
              <a:rPr lang="en-US" sz="3200" dirty="0" err="1" smtClean="0"/>
              <a:t>tačaka</a:t>
            </a:r>
            <a:r>
              <a:rPr lang="en-US" sz="3200" dirty="0" smtClean="0"/>
              <a:t> u </a:t>
            </a:r>
            <a:r>
              <a:rPr lang="en-US" sz="3200" dirty="0" err="1" smtClean="0"/>
              <a:t>prostoru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dirty="0" err="1" smtClean="0"/>
              <a:t>Euklidska</a:t>
            </a:r>
            <a:r>
              <a:rPr lang="en-US" sz="2800" dirty="0" smtClean="0"/>
              <a:t> </a:t>
            </a:r>
            <a:r>
              <a:rPr lang="en-US" sz="2800" dirty="0" err="1" smtClean="0"/>
              <a:t>razdaljina</a:t>
            </a:r>
            <a:endParaRPr lang="en-US" sz="2800" dirty="0" smtClean="0"/>
          </a:p>
          <a:p>
            <a:pPr lvl="1"/>
            <a:r>
              <a:rPr lang="en-US" sz="2800" dirty="0" err="1" smtClean="0"/>
              <a:t>Kvadratna</a:t>
            </a:r>
            <a:r>
              <a:rPr lang="en-US" sz="2800" dirty="0" smtClean="0"/>
              <a:t> </a:t>
            </a:r>
            <a:r>
              <a:rPr lang="en-US" sz="2800" dirty="0" err="1" smtClean="0"/>
              <a:t>Euklidovska</a:t>
            </a:r>
            <a:r>
              <a:rPr lang="en-US" sz="2800" dirty="0" smtClean="0"/>
              <a:t> </a:t>
            </a:r>
            <a:r>
              <a:rPr lang="en-US" sz="2800" dirty="0" err="1" smtClean="0"/>
              <a:t>razdaljina</a:t>
            </a:r>
            <a:endParaRPr lang="en-US" sz="2800" dirty="0" smtClean="0"/>
          </a:p>
          <a:p>
            <a:pPr lvl="1"/>
            <a:r>
              <a:rPr lang="en-US" sz="2800" dirty="0" err="1" smtClean="0"/>
              <a:t>Menhetn</a:t>
            </a:r>
            <a:r>
              <a:rPr lang="en-US" sz="2800" dirty="0" smtClean="0"/>
              <a:t> </a:t>
            </a:r>
            <a:r>
              <a:rPr lang="en-US" sz="2800" dirty="0" err="1" smtClean="0"/>
              <a:t>razdaljina</a:t>
            </a:r>
            <a:r>
              <a:rPr lang="is-IS" sz="2800" dirty="0" smtClean="0"/>
              <a:t>…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332" y="3068960"/>
            <a:ext cx="3620120" cy="3620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68344" y="298625"/>
            <a:ext cx="119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5/12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-19970" y="6471556"/>
            <a:ext cx="2255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Bojan </a:t>
            </a:r>
            <a:r>
              <a:rPr lang="en-US" sz="1600" dirty="0" err="1">
                <a:solidFill>
                  <a:schemeClr val="bg1"/>
                </a:solidFill>
              </a:rPr>
              <a:t>Mišić</a:t>
            </a:r>
            <a:r>
              <a:rPr lang="en-US" sz="1600" dirty="0">
                <a:solidFill>
                  <a:schemeClr val="bg1"/>
                </a:solidFill>
              </a:rPr>
              <a:t> 15/3437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Kriterijum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spajanje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369731"/>
            <a:ext cx="8229600" cy="4525963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ym typeface="Symbol" charset="2"/>
              </a:rPr>
              <a:t>Single-link</a:t>
            </a:r>
          </a:p>
          <a:p>
            <a:pPr lvl="1"/>
            <a:r>
              <a:rPr lang="en-US" altLang="en-US" sz="2400" dirty="0" err="1" smtClean="0">
                <a:sym typeface="Symbol" charset="2"/>
              </a:rPr>
              <a:t>Blizina</a:t>
            </a:r>
            <a:r>
              <a:rPr lang="en-US" altLang="en-US" sz="2400" dirty="0" smtClean="0">
                <a:sym typeface="Symbol" charset="2"/>
              </a:rPr>
              <a:t> </a:t>
            </a:r>
            <a:r>
              <a:rPr lang="en-US" altLang="en-US" sz="2400" dirty="0" err="1" smtClean="0">
                <a:sym typeface="Symbol" charset="2"/>
              </a:rPr>
              <a:t>najbližih</a:t>
            </a:r>
            <a:r>
              <a:rPr lang="en-US" altLang="en-US" sz="2400" dirty="0" smtClean="0">
                <a:sym typeface="Symbol" charset="2"/>
              </a:rPr>
              <a:t> </a:t>
            </a:r>
            <a:r>
              <a:rPr lang="en-US" altLang="en-US" sz="2400" dirty="0" err="1" smtClean="0">
                <a:sym typeface="Symbol" charset="2"/>
              </a:rPr>
              <a:t>tačaka</a:t>
            </a:r>
            <a:r>
              <a:rPr lang="en-US" altLang="en-US" sz="2400" dirty="0" smtClean="0">
                <a:sym typeface="Symbol" charset="2"/>
              </a:rPr>
              <a:t> </a:t>
            </a:r>
            <a:r>
              <a:rPr lang="en-US" altLang="en-US" sz="2400" dirty="0" err="1" smtClean="0">
                <a:sym typeface="Symbol" charset="2"/>
              </a:rPr>
              <a:t>iz</a:t>
            </a:r>
            <a:r>
              <a:rPr lang="en-US" altLang="en-US" sz="2400" dirty="0" smtClean="0">
                <a:sym typeface="Symbol" charset="2"/>
              </a:rPr>
              <a:t> </a:t>
            </a:r>
            <a:r>
              <a:rPr lang="en-US" altLang="en-US" sz="2400" dirty="0" err="1" smtClean="0">
                <a:sym typeface="Symbol" charset="2"/>
              </a:rPr>
              <a:t>dva</a:t>
            </a:r>
            <a:r>
              <a:rPr lang="en-US" altLang="en-US" sz="2400" dirty="0" smtClean="0">
                <a:sym typeface="Symbol" charset="2"/>
              </a:rPr>
              <a:t> cluster-a</a:t>
            </a:r>
          </a:p>
          <a:p>
            <a:pPr lvl="1"/>
            <a:endParaRPr lang="en-US" altLang="en-US" sz="2400" dirty="0">
              <a:sym typeface="Symbol" charset="2"/>
            </a:endParaRPr>
          </a:p>
          <a:p>
            <a:r>
              <a:rPr lang="en-US" altLang="en-US" sz="2800" b="1" dirty="0">
                <a:sym typeface="Symbol" charset="2"/>
              </a:rPr>
              <a:t>Complete-link</a:t>
            </a:r>
          </a:p>
          <a:p>
            <a:pPr lvl="1"/>
            <a:r>
              <a:rPr lang="en-US" altLang="en-US" sz="2400" dirty="0" err="1">
                <a:sym typeface="Symbol" charset="2"/>
              </a:rPr>
              <a:t>Blizina</a:t>
            </a:r>
            <a:r>
              <a:rPr lang="en-US" altLang="en-US" sz="2400" dirty="0">
                <a:sym typeface="Symbol" charset="2"/>
              </a:rPr>
              <a:t> </a:t>
            </a:r>
            <a:r>
              <a:rPr lang="en-US" altLang="en-US" sz="2400" dirty="0" err="1" smtClean="0">
                <a:sym typeface="Symbol" charset="2"/>
              </a:rPr>
              <a:t>najudaljenijih</a:t>
            </a:r>
            <a:r>
              <a:rPr lang="en-US" altLang="en-US" sz="2400" dirty="0" smtClean="0">
                <a:sym typeface="Symbol" charset="2"/>
              </a:rPr>
              <a:t> </a:t>
            </a:r>
            <a:r>
              <a:rPr lang="en-US" altLang="en-US" sz="2400" dirty="0" err="1">
                <a:sym typeface="Symbol" charset="2"/>
              </a:rPr>
              <a:t>tačaka</a:t>
            </a:r>
            <a:r>
              <a:rPr lang="en-US" altLang="en-US" sz="2400" dirty="0">
                <a:sym typeface="Symbol" charset="2"/>
              </a:rPr>
              <a:t> </a:t>
            </a:r>
            <a:r>
              <a:rPr lang="en-US" altLang="en-US" sz="2400" dirty="0" err="1">
                <a:sym typeface="Symbol" charset="2"/>
              </a:rPr>
              <a:t>iz</a:t>
            </a:r>
            <a:r>
              <a:rPr lang="en-US" altLang="en-US" sz="2400" dirty="0">
                <a:sym typeface="Symbol" charset="2"/>
              </a:rPr>
              <a:t> </a:t>
            </a:r>
            <a:r>
              <a:rPr lang="en-US" altLang="en-US" sz="2400" dirty="0" err="1">
                <a:sym typeface="Symbol" charset="2"/>
              </a:rPr>
              <a:t>dva</a:t>
            </a:r>
            <a:r>
              <a:rPr lang="en-US" altLang="en-US" sz="2400" dirty="0">
                <a:sym typeface="Symbol" charset="2"/>
              </a:rPr>
              <a:t> </a:t>
            </a:r>
            <a:r>
              <a:rPr lang="en-US" altLang="en-US" sz="2400" dirty="0" smtClean="0">
                <a:sym typeface="Symbol" charset="2"/>
              </a:rPr>
              <a:t>cluster-a</a:t>
            </a:r>
          </a:p>
          <a:p>
            <a:pPr lvl="1"/>
            <a:endParaRPr lang="en-US" altLang="en-US" sz="2400" dirty="0">
              <a:sym typeface="Symbol" charset="2"/>
            </a:endParaRPr>
          </a:p>
          <a:p>
            <a:r>
              <a:rPr lang="en-US" altLang="en-US" sz="2800" b="1" dirty="0" smtClean="0"/>
              <a:t>Centroid</a:t>
            </a:r>
            <a:endParaRPr lang="en-US" altLang="en-US" sz="2800" b="1" dirty="0"/>
          </a:p>
          <a:p>
            <a:pPr lvl="1"/>
            <a:r>
              <a:rPr lang="en-US" altLang="en-US" sz="2400" dirty="0" err="1" smtClean="0">
                <a:sym typeface="Symbol" charset="2"/>
              </a:rPr>
              <a:t>Blizina</a:t>
            </a:r>
            <a:r>
              <a:rPr lang="en-US" altLang="en-US" sz="2400" dirty="0" smtClean="0">
                <a:sym typeface="Symbol" charset="2"/>
              </a:rPr>
              <a:t> </a:t>
            </a:r>
            <a:r>
              <a:rPr lang="en-US" altLang="en-US" sz="2400" dirty="0" err="1" smtClean="0">
                <a:sym typeface="Symbol" charset="2"/>
              </a:rPr>
              <a:t>težišta</a:t>
            </a:r>
            <a:r>
              <a:rPr lang="en-US" altLang="en-US" sz="2400" dirty="0" smtClean="0">
                <a:sym typeface="Symbol" charset="2"/>
              </a:rPr>
              <a:t> (</a:t>
            </a:r>
            <a:r>
              <a:rPr lang="en-US" altLang="en-US" sz="2400" dirty="0" err="1" smtClean="0">
                <a:sym typeface="Symbol" charset="2"/>
              </a:rPr>
              <a:t>centara</a:t>
            </a:r>
            <a:r>
              <a:rPr lang="en-US" altLang="en-US" sz="2400" dirty="0" smtClean="0">
                <a:sym typeface="Symbol" charset="2"/>
              </a:rPr>
              <a:t> </a:t>
            </a:r>
            <a:r>
              <a:rPr lang="en-US" altLang="en-US" sz="2400" dirty="0" err="1" smtClean="0">
                <a:sym typeface="Symbol" charset="2"/>
              </a:rPr>
              <a:t>gravitacija</a:t>
            </a:r>
            <a:r>
              <a:rPr lang="en-US" altLang="en-US" sz="2400" dirty="0" smtClean="0">
                <a:sym typeface="Symbol" charset="2"/>
              </a:rPr>
              <a:t>) </a:t>
            </a:r>
            <a:r>
              <a:rPr lang="en-US" altLang="en-US" sz="2400" dirty="0" err="1" smtClean="0">
                <a:sym typeface="Symbol" charset="2"/>
              </a:rPr>
              <a:t>dva</a:t>
            </a:r>
            <a:r>
              <a:rPr lang="en-US" altLang="en-US" sz="2400" dirty="0" smtClean="0">
                <a:sym typeface="Symbol" charset="2"/>
              </a:rPr>
              <a:t> cluster-a</a:t>
            </a:r>
          </a:p>
          <a:p>
            <a:pPr lvl="1"/>
            <a:endParaRPr lang="en-US" altLang="en-US" sz="2400" dirty="0">
              <a:sym typeface="Symbol" charset="2"/>
            </a:endParaRPr>
          </a:p>
          <a:p>
            <a:r>
              <a:rPr lang="en-US" altLang="en-US" sz="2800" b="1" dirty="0" smtClean="0">
                <a:sym typeface="Symbol" charset="2"/>
              </a:rPr>
              <a:t>Average-link</a:t>
            </a:r>
          </a:p>
          <a:p>
            <a:pPr lvl="1"/>
            <a:r>
              <a:rPr lang="en-US" altLang="en-US" sz="2400" dirty="0" err="1" smtClean="0">
                <a:sym typeface="Symbol" charset="2"/>
              </a:rPr>
              <a:t>Prosečna</a:t>
            </a:r>
            <a:r>
              <a:rPr lang="en-US" altLang="en-US" sz="2400" dirty="0">
                <a:sym typeface="Symbol" charset="2"/>
              </a:rPr>
              <a:t> </a:t>
            </a:r>
            <a:r>
              <a:rPr lang="en-US" altLang="en-US" sz="2400" dirty="0" err="1" smtClean="0">
                <a:sym typeface="Symbol" charset="2"/>
              </a:rPr>
              <a:t>međusobna</a:t>
            </a:r>
            <a:r>
              <a:rPr lang="en-US" altLang="en-US" sz="2400" dirty="0" smtClean="0">
                <a:sym typeface="Symbol" charset="2"/>
              </a:rPr>
              <a:t> </a:t>
            </a:r>
            <a:r>
              <a:rPr lang="en-US" altLang="en-US" sz="2400" dirty="0" err="1" smtClean="0">
                <a:sym typeface="Symbol" charset="2"/>
              </a:rPr>
              <a:t>udaljenost</a:t>
            </a:r>
            <a:r>
              <a:rPr lang="en-US" altLang="en-US" sz="2400" dirty="0" smtClean="0">
                <a:sym typeface="Symbol" charset="2"/>
              </a:rPr>
              <a:t> </a:t>
            </a:r>
            <a:r>
              <a:rPr lang="en-US" altLang="en-US" sz="2400" dirty="0" err="1" smtClean="0">
                <a:sym typeface="Symbol" charset="2"/>
              </a:rPr>
              <a:t>svih</a:t>
            </a:r>
            <a:r>
              <a:rPr lang="en-US" altLang="en-US" sz="2400" dirty="0" smtClean="0">
                <a:sym typeface="Symbol" charset="2"/>
              </a:rPr>
              <a:t> </a:t>
            </a:r>
            <a:r>
              <a:rPr lang="en-US" altLang="en-US" sz="2400" dirty="0" err="1" smtClean="0">
                <a:sym typeface="Symbol" charset="2"/>
              </a:rPr>
              <a:t>tačaka</a:t>
            </a:r>
            <a:endParaRPr lang="en-US" altLang="en-US" sz="2400" dirty="0">
              <a:sym typeface="Symbol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12360" y="6288685"/>
            <a:ext cx="119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r>
              <a:rPr lang="en-US" sz="2400" dirty="0" smtClean="0"/>
              <a:t>/12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-4536" y="6471556"/>
            <a:ext cx="2255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Bojan </a:t>
            </a:r>
            <a:r>
              <a:rPr lang="en-US" sz="1600" dirty="0" err="1">
                <a:solidFill>
                  <a:schemeClr val="bg1"/>
                </a:solidFill>
              </a:rPr>
              <a:t>Mišić</a:t>
            </a:r>
            <a:r>
              <a:rPr lang="en-US" sz="1600" dirty="0">
                <a:solidFill>
                  <a:schemeClr val="bg1"/>
                </a:solidFill>
              </a:rPr>
              <a:t> 15/3437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Implementacija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78820" y="1517221"/>
            <a:ext cx="8825662" cy="4525963"/>
          </a:xfrm>
        </p:spPr>
        <p:txBody>
          <a:bodyPr/>
          <a:lstStyle/>
          <a:p>
            <a:r>
              <a:rPr lang="en-US" dirty="0" smtClean="0"/>
              <a:t>1) </a:t>
            </a:r>
            <a:r>
              <a:rPr lang="en-US" dirty="0" err="1" smtClean="0"/>
              <a:t>Inicijalno</a:t>
            </a:r>
            <a:r>
              <a:rPr lang="en-US" dirty="0" smtClean="0"/>
              <a:t>,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tačke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cluster-</a:t>
            </a:r>
            <a:r>
              <a:rPr lang="en-US" dirty="0" err="1" smtClean="0"/>
              <a:t>i</a:t>
            </a:r>
            <a:endParaRPr lang="en-US" dirty="0"/>
          </a:p>
          <a:p>
            <a:pPr lvl="2"/>
            <a:r>
              <a:rPr lang="en-US" dirty="0" err="1" smtClean="0"/>
              <a:t>Svi</a:t>
            </a:r>
            <a:r>
              <a:rPr lang="en-US" dirty="0" smtClean="0"/>
              <a:t> cluster-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inicijalno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status </a:t>
            </a:r>
            <a:r>
              <a:rPr lang="en-US" b="1" dirty="0" smtClean="0"/>
              <a:t>NOT_MERGED</a:t>
            </a:r>
          </a:p>
          <a:p>
            <a:pPr marL="630936" lvl="2" indent="0">
              <a:buNone/>
            </a:pPr>
            <a:endParaRPr lang="en-US" b="1" dirty="0" smtClean="0"/>
          </a:p>
          <a:p>
            <a:r>
              <a:rPr lang="en-US" dirty="0" smtClean="0"/>
              <a:t>2) </a:t>
            </a:r>
            <a:r>
              <a:rPr lang="en-US" dirty="0" err="1" smtClean="0"/>
              <a:t>Naći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najbliža</a:t>
            </a:r>
            <a:r>
              <a:rPr lang="en-US" dirty="0" smtClean="0"/>
              <a:t> cluster-a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grupisati</a:t>
            </a:r>
            <a:r>
              <a:rPr lang="en-US" dirty="0" smtClean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 u </a:t>
            </a:r>
            <a:r>
              <a:rPr lang="en-US" dirty="0" err="1" smtClean="0"/>
              <a:t>novi</a:t>
            </a:r>
            <a:endParaRPr lang="en-US" dirty="0" smtClean="0"/>
          </a:p>
          <a:p>
            <a:pPr lvl="2"/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grupisana</a:t>
            </a:r>
            <a:r>
              <a:rPr lang="en-US" dirty="0" smtClean="0"/>
              <a:t> cluster-a </a:t>
            </a:r>
            <a:r>
              <a:rPr lang="en-US" dirty="0" err="1" smtClean="0"/>
              <a:t>prelaze</a:t>
            </a:r>
            <a:r>
              <a:rPr lang="en-US" dirty="0" smtClean="0"/>
              <a:t> u status </a:t>
            </a:r>
            <a:r>
              <a:rPr lang="en-US" b="1" dirty="0" smtClean="0"/>
              <a:t>MERGED</a:t>
            </a:r>
          </a:p>
          <a:p>
            <a:pPr lvl="2"/>
            <a:r>
              <a:rPr lang="en-US" dirty="0" smtClean="0"/>
              <a:t>Novi cluster </a:t>
            </a:r>
            <a:r>
              <a:rPr lang="en-US" dirty="0" err="1" smtClean="0"/>
              <a:t>dobija</a:t>
            </a:r>
            <a:r>
              <a:rPr lang="en-US" dirty="0" smtClean="0"/>
              <a:t> status </a:t>
            </a:r>
            <a:r>
              <a:rPr lang="en-US" b="1" dirty="0" smtClean="0"/>
              <a:t>NOT_MERGED</a:t>
            </a:r>
          </a:p>
          <a:p>
            <a:pPr lvl="2"/>
            <a:endParaRPr lang="en-US" b="1" dirty="0" smtClean="0"/>
          </a:p>
          <a:p>
            <a:pPr lvl="2"/>
            <a:endParaRPr lang="en-US" b="1" dirty="0"/>
          </a:p>
          <a:p>
            <a:r>
              <a:rPr lang="en-US" sz="2200" dirty="0" err="1" smtClean="0"/>
              <a:t>Ponavljati</a:t>
            </a:r>
            <a:r>
              <a:rPr lang="en-US" sz="2200" dirty="0" smtClean="0"/>
              <a:t> 2) </a:t>
            </a:r>
            <a:r>
              <a:rPr lang="en-US" sz="2200" dirty="0" err="1" smtClean="0"/>
              <a:t>dok</a:t>
            </a:r>
            <a:r>
              <a:rPr lang="en-US" sz="2200" dirty="0" smtClean="0"/>
              <a:t> ne </a:t>
            </a:r>
            <a:r>
              <a:rPr lang="en-US" sz="2200" dirty="0" err="1" smtClean="0"/>
              <a:t>ostane</a:t>
            </a:r>
            <a:r>
              <a:rPr lang="en-US" sz="2200" dirty="0" smtClean="0"/>
              <a:t> </a:t>
            </a:r>
            <a:r>
              <a:rPr lang="en-US" sz="2200" dirty="0" err="1" smtClean="0"/>
              <a:t>samo</a:t>
            </a:r>
            <a:r>
              <a:rPr lang="en-US" sz="2200" dirty="0" smtClean="0"/>
              <a:t> </a:t>
            </a:r>
            <a:r>
              <a:rPr lang="en-US" sz="2200" dirty="0" err="1" smtClean="0"/>
              <a:t>jedan</a:t>
            </a:r>
            <a:r>
              <a:rPr lang="en-US" sz="2200" dirty="0" smtClean="0"/>
              <a:t> </a:t>
            </a:r>
            <a:r>
              <a:rPr lang="en-US" sz="2200" b="1" dirty="0" smtClean="0"/>
              <a:t>NOT_MERGED</a:t>
            </a:r>
          </a:p>
          <a:p>
            <a:pPr marL="393192" lvl="1" indent="0">
              <a:buNone/>
            </a:pPr>
            <a:r>
              <a:rPr lang="en-US" sz="1800" dirty="0" smtClean="0"/>
              <a:t>(</a:t>
            </a:r>
            <a:r>
              <a:rPr lang="en-US" sz="1800" dirty="0" err="1" smtClean="0"/>
              <a:t>Jedini</a:t>
            </a:r>
            <a:r>
              <a:rPr lang="en-US" sz="1800" dirty="0" smtClean="0"/>
              <a:t> </a:t>
            </a:r>
            <a:r>
              <a:rPr lang="en-US" sz="1800" dirty="0" err="1" smtClean="0"/>
              <a:t>preostali</a:t>
            </a:r>
            <a:r>
              <a:rPr lang="en-US" sz="1800" dirty="0" smtClean="0"/>
              <a:t> cluster je </a:t>
            </a:r>
            <a:r>
              <a:rPr lang="en-US" sz="1800" dirty="0" err="1" smtClean="0"/>
              <a:t>koren</a:t>
            </a:r>
            <a:r>
              <a:rPr lang="en-US" sz="1800" dirty="0" smtClean="0"/>
              <a:t> </a:t>
            </a:r>
            <a:r>
              <a:rPr lang="en-US" sz="1800" dirty="0" err="1" smtClean="0"/>
              <a:t>stabla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812360" y="6288685"/>
            <a:ext cx="119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</a:t>
            </a:r>
            <a:r>
              <a:rPr lang="en-US" sz="2400" dirty="0" smtClean="0"/>
              <a:t>/12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9214" y="6471556"/>
            <a:ext cx="2255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Bojan </a:t>
            </a:r>
            <a:r>
              <a:rPr lang="en-US" sz="1600" dirty="0" err="1">
                <a:solidFill>
                  <a:schemeClr val="bg1"/>
                </a:solidFill>
              </a:rPr>
              <a:t>Mišić</a:t>
            </a:r>
            <a:r>
              <a:rPr lang="en-US" sz="1600" dirty="0">
                <a:solidFill>
                  <a:schemeClr val="bg1"/>
                </a:solidFill>
              </a:rPr>
              <a:t> 15/3437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Moj</a:t>
            </a:r>
            <a:r>
              <a:rPr lang="en-US" dirty="0" smtClean="0"/>
              <a:t> </a:t>
            </a:r>
            <a:r>
              <a:rPr lang="en-US" dirty="0" err="1" smtClean="0"/>
              <a:t>algoritam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Nazahtevnija</a:t>
            </a:r>
            <a:r>
              <a:rPr lang="en-US" sz="3200" dirty="0" smtClean="0"/>
              <a:t> </a:t>
            </a:r>
            <a:r>
              <a:rPr lang="en-US" sz="3200" dirty="0" err="1" smtClean="0"/>
              <a:t>operacija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b="1" dirty="0" smtClean="0"/>
              <a:t>DISTANCE MATRIX</a:t>
            </a:r>
          </a:p>
          <a:p>
            <a:pPr lvl="1"/>
            <a:endParaRPr lang="en-US" sz="2800" b="1" dirty="0"/>
          </a:p>
          <a:p>
            <a:pPr lvl="1"/>
            <a:endParaRPr lang="en-US" sz="2800" b="1" dirty="0" smtClean="0"/>
          </a:p>
          <a:p>
            <a:pPr marL="393192" lvl="1" indent="0">
              <a:buNone/>
            </a:pP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638" y="2780928"/>
            <a:ext cx="5820723" cy="2664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2360" y="6288685"/>
            <a:ext cx="119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</a:t>
            </a:r>
            <a:r>
              <a:rPr lang="en-US" sz="2400" dirty="0" smtClean="0"/>
              <a:t>/12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7531" y="6488668"/>
            <a:ext cx="2255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Bojan </a:t>
            </a:r>
            <a:r>
              <a:rPr lang="en-US" sz="1600" dirty="0" err="1">
                <a:solidFill>
                  <a:schemeClr val="bg1"/>
                </a:solidFill>
              </a:rPr>
              <a:t>Mišić</a:t>
            </a:r>
            <a:r>
              <a:rPr lang="en-US" sz="1600" dirty="0">
                <a:solidFill>
                  <a:schemeClr val="bg1"/>
                </a:solidFill>
              </a:rPr>
              <a:t> 15/3437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176117"/>
            <a:ext cx="8496944" cy="511256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400" b="1" dirty="0"/>
              <a:t> </a:t>
            </a:r>
            <a:r>
              <a:rPr lang="en-US" sz="1400" b="1" u="sng" noProof="1" smtClean="0"/>
              <a:t>for (int i = 0; i &lt; dimension; i++)</a:t>
            </a:r>
          </a:p>
          <a:p>
            <a:pPr marL="109728" indent="0">
              <a:buNone/>
            </a:pPr>
            <a:r>
              <a:rPr lang="de-DE" sz="1400" b="1" noProof="1" smtClean="0"/>
              <a:t>        {   </a:t>
            </a:r>
          </a:p>
          <a:p>
            <a:pPr marL="109728" indent="0">
              <a:buNone/>
            </a:pPr>
            <a:r>
              <a:rPr lang="de-DE" sz="1400" b="1" noProof="1" smtClean="0"/>
              <a:t>            </a:t>
            </a:r>
            <a:r>
              <a:rPr lang="de-DE" sz="1400" b="1" u="sng" noProof="1" smtClean="0"/>
              <a:t>for (int j = 0; j &lt; dimension; j++)</a:t>
            </a:r>
          </a:p>
          <a:p>
            <a:pPr marL="109728" indent="0">
              <a:buNone/>
            </a:pPr>
            <a:r>
              <a:rPr lang="de-DE" sz="1400" b="1" noProof="1" smtClean="0"/>
              <a:t>            {   </a:t>
            </a:r>
          </a:p>
          <a:p>
            <a:pPr marL="109728" indent="0">
              <a:buNone/>
            </a:pPr>
            <a:r>
              <a:rPr lang="en-US" sz="1400" b="1" noProof="1" smtClean="0"/>
              <a:t>                if (j &lt; i)</a:t>
            </a:r>
          </a:p>
          <a:p>
            <a:pPr marL="109728" indent="0">
              <a:buNone/>
            </a:pPr>
            <a:r>
              <a:rPr lang="de-DE" sz="1400" b="1" noProof="1" smtClean="0"/>
              <a:t>                {   </a:t>
            </a:r>
          </a:p>
          <a:p>
            <a:pPr marL="109728" indent="0">
              <a:buNone/>
            </a:pPr>
            <a:r>
              <a:rPr lang="de-DE" sz="1400" b="1" noProof="1" smtClean="0"/>
              <a:t>                    if (clusters[i].status == NOT_MERGED &amp;&amp; clusters[j].status == NOT_MERGED)</a:t>
            </a:r>
          </a:p>
          <a:p>
            <a:pPr marL="109728" indent="0">
              <a:buNone/>
            </a:pPr>
            <a:r>
              <a:rPr lang="de-DE" sz="1400" b="1" noProof="1" smtClean="0"/>
              <a:t>                    {   </a:t>
            </a:r>
          </a:p>
          <a:p>
            <a:pPr marL="109728" indent="0">
              <a:buNone/>
            </a:pPr>
            <a:r>
              <a:rPr lang="en-US" sz="1400" b="1" noProof="1" smtClean="0"/>
              <a:t>                        </a:t>
            </a:r>
            <a:r>
              <a:rPr lang="en-US" sz="1400" b="1" u="sng" noProof="1" smtClean="0"/>
              <a:t>matrix[i][j] = sqrt(pow(clusters[i].item.coord.x - clusters[j].item.coord.x, 2) + </a:t>
            </a:r>
          </a:p>
          <a:p>
            <a:pPr marL="109728" indent="0">
              <a:buNone/>
            </a:pPr>
            <a:r>
              <a:rPr lang="en-US" sz="1400" b="1" noProof="1" smtClean="0"/>
              <a:t>                                            </a:t>
            </a:r>
            <a:r>
              <a:rPr lang="en-US" sz="1400" b="1" u="sng" noProof="1" smtClean="0"/>
              <a:t>pow(clusters[i].item.coord.y - clusters[j].item.coord.y, 2));</a:t>
            </a:r>
          </a:p>
          <a:p>
            <a:pPr marL="109728" indent="0">
              <a:buNone/>
            </a:pPr>
            <a:r>
              <a:rPr lang="de-DE" sz="1400" b="1" noProof="1" smtClean="0"/>
              <a:t>    </a:t>
            </a:r>
          </a:p>
          <a:p>
            <a:pPr marL="109728" indent="0">
              <a:buNone/>
            </a:pPr>
            <a:r>
              <a:rPr lang="en-US" sz="1400" b="1" noProof="1" smtClean="0"/>
              <a:t>                        if (matrix[i][j] &lt; min)</a:t>
            </a:r>
          </a:p>
          <a:p>
            <a:pPr marL="109728" indent="0">
              <a:buNone/>
            </a:pPr>
            <a:r>
              <a:rPr lang="de-DE" sz="1400" b="1" noProof="1" smtClean="0"/>
              <a:t>                        {   </a:t>
            </a:r>
          </a:p>
          <a:p>
            <a:pPr marL="109728" indent="0">
              <a:buNone/>
            </a:pPr>
            <a:r>
              <a:rPr lang="de-DE" sz="1400" b="1" noProof="1" smtClean="0"/>
              <a:t>                            min = matrix[i][j];</a:t>
            </a:r>
          </a:p>
          <a:p>
            <a:pPr marL="109728" indent="0">
              <a:buNone/>
            </a:pPr>
            <a:r>
              <a:rPr lang="de-DE" sz="1400" b="1" noProof="1" smtClean="0"/>
              <a:t>                            i_min = i;</a:t>
            </a:r>
          </a:p>
          <a:p>
            <a:pPr marL="109728" indent="0">
              <a:buNone/>
            </a:pPr>
            <a:r>
              <a:rPr lang="de-DE" sz="1400" b="1" noProof="1" smtClean="0"/>
              <a:t>                            j_min = j;</a:t>
            </a:r>
          </a:p>
          <a:p>
            <a:pPr marL="109728" indent="0">
              <a:buNone/>
            </a:pPr>
            <a:r>
              <a:rPr lang="de-DE" sz="1400" b="1" noProof="1" smtClean="0"/>
              <a:t>                        }   </a:t>
            </a:r>
          </a:p>
          <a:p>
            <a:pPr marL="109728" indent="0">
              <a:buNone/>
            </a:pPr>
            <a:r>
              <a:rPr lang="de-DE" sz="1400" b="1" noProof="1" smtClean="0"/>
              <a:t>                    }   </a:t>
            </a:r>
            <a:endParaRPr lang="de-DE" sz="1400" b="1" noProof="1"/>
          </a:p>
        </p:txBody>
      </p:sp>
      <p:sp>
        <p:nvSpPr>
          <p:cNvPr id="7" name="TextBox 6"/>
          <p:cNvSpPr txBox="1"/>
          <p:nvPr/>
        </p:nvSpPr>
        <p:spPr>
          <a:xfrm>
            <a:off x="7812360" y="6288685"/>
            <a:ext cx="119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  <a:r>
              <a:rPr lang="en-US" sz="2400" dirty="0" smtClean="0"/>
              <a:t>/12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04664"/>
            <a:ext cx="457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Kod</a:t>
            </a:r>
            <a:r>
              <a:rPr lang="en-US" sz="2800" b="1" dirty="0" smtClean="0"/>
              <a:t> u C-u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CPU (O(n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))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512" y="6488668"/>
            <a:ext cx="2255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Bojan </a:t>
            </a:r>
            <a:r>
              <a:rPr lang="en-US" sz="1600" dirty="0" err="1">
                <a:solidFill>
                  <a:schemeClr val="bg1"/>
                </a:solidFill>
              </a:rPr>
              <a:t>Mišić</a:t>
            </a:r>
            <a:r>
              <a:rPr lang="en-US" sz="1600" dirty="0">
                <a:solidFill>
                  <a:schemeClr val="bg1"/>
                </a:solidFill>
              </a:rPr>
              <a:t> 15/3437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4873beb7-5857-4685-be1f-d57550cc96cc" xsi:nil="true"/>
    <ApprovalStatus xmlns="4873beb7-5857-4685-be1f-d57550cc96cc">InProgress</ApprovalStatus>
    <DirectSourceMarket xmlns="4873beb7-5857-4685-be1f-d57550cc96cc" xsi:nil="true"/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Presentation on brainstorming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Presentation on brainstorming</SourceTitle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PublishStatusLookup xmlns="4873beb7-5857-4685-be1f-d57550cc96cc">
      <Value>264662</Value>
      <Value>1317027</Value>
    </PublishStatusLookup>
    <MachineTranslated xmlns="4873beb7-5857-4685-be1f-d57550cc96cc">false</MachineTranslated>
    <OriginalSourceMarket xmlns="4873beb7-5857-4685-be1f-d57550cc96cc" xsi:nil="true"/>
    <TPInstallLocation xmlns="4873beb7-5857-4685-be1f-d57550cc96cc">{My Templates}</TPInstallLocation>
    <APDescription xmlns="4873beb7-5857-4685-be1f-d57550cc96cc" xsi:nil="true"/>
    <ContentItem xmlns="4873beb7-5857-4685-be1f-d57550cc96cc" xsi:nil="true"/>
    <ClipArtFilename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11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TimesCloned xmlns="4873beb7-5857-4685-be1f-d57550cc96cc" xsi:nil="true"/>
    <EditorialStatus xmlns="4873beb7-5857-4685-be1f-d57550cc96cc" xsi:nil="true"/>
    <LastModifiedDateTime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2009-05-30T20:43:05+00:00</AssetStart>
    <LastHandOff xmlns="4873beb7-5857-4685-be1f-d57550cc96cc" xsi:nil="true"/>
    <ArtSampleDocs xmlns="4873beb7-5857-4685-be1f-d57550cc96cc" xsi:nil="true"/>
    <TPClientViewer xmlns="4873beb7-5857-4685-be1f-d57550cc96cc">Microsoft Office PowerPoint</TPClientViewer>
    <UACurrentWords xmlns="4873beb7-5857-4685-be1f-d57550cc96cc">0</UACurrentWords>
    <UALocRecommendation xmlns="4873beb7-5857-4685-be1f-d57550cc96cc">Localize</UALocRecommendation>
    <IsDeleted xmlns="4873beb7-5857-4685-be1f-d57550cc96cc">false</IsDeleted>
    <UANotes xmlns="4873beb7-5857-4685-be1f-d57550cc96cc">online only</UANotes>
    <TemplateStatus xmlns="4873beb7-5857-4685-be1f-d57550cc96cc">Complete</TemplateStatus>
    <ShowIn xmlns="4873beb7-5857-4685-be1f-d57550cc96cc" xsi:nil="true"/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CSXSubmissionDate xmlns="4873beb7-5857-4685-be1f-d57550cc96cc" xsi:nil="true"/>
    <CSXUpdate xmlns="4873beb7-5857-4685-be1f-d57550cc96cc">false</CSXUpdate>
    <ApprovalLog xmlns="4873beb7-5857-4685-be1f-d57550cc96cc" xsi:nil="true"/>
    <BugNumber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TP010167123</AssetId>
    <TPApplication xmlns="4873beb7-5857-4685-be1f-d57550cc96cc">PowerPoint</TPApplication>
    <TPLaunchHelpLink xmlns="4873beb7-5857-4685-be1f-d57550cc96cc" xsi:nil="true"/>
    <IntlLocPriority xmlns="4873beb7-5857-4685-be1f-d57550cc96cc" xsi:nil="true"/>
    <CrawlForDependencies xmlns="4873beb7-5857-4685-be1f-d57550cc96cc">false</CrawlForDependencies>
    <IntlLangReviewer xmlns="4873beb7-5857-4685-be1f-d57550cc96cc" xsi:nil="true"/>
    <HandoffToMSDN xmlns="4873beb7-5857-4685-be1f-d57550cc96cc" xsi:nil="true"/>
    <PlannedPubDate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IntlLangReview xmlns="4873beb7-5857-4685-be1f-d57550cc96cc" xsi:nil="true"/>
    <UAProjectedTotalWords xmlns="4873beb7-5857-4685-be1f-d57550cc96cc" xsi:nil="true"/>
    <OutputCachingOn xmlns="4873beb7-5857-4685-be1f-d57550cc96cc">false</OutputCachingOn>
    <AverageRating xmlns="4873beb7-5857-4685-be1f-d57550cc96cc" xsi:nil="true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2003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116404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C7681BBF-5681-49E5-AFBB-6B91F4B5D2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4B2C8F-C7CE-4FA1-B28D-E59C84E153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E77EC2-2041-4DBC-B4DD-58059EE5F0BF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on brainstorming</Template>
  <TotalTime>0</TotalTime>
  <Words>530</Words>
  <Application>Microsoft Macintosh PowerPoint</Application>
  <PresentationFormat>On-screen Show (4:3)</PresentationFormat>
  <Paragraphs>153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Lucida Sans Unicode</vt:lpstr>
      <vt:lpstr>Symbol</vt:lpstr>
      <vt:lpstr>Verdana</vt:lpstr>
      <vt:lpstr>Wingdings 2</vt:lpstr>
      <vt:lpstr>Wingdings 3</vt:lpstr>
      <vt:lpstr>Concourse</vt:lpstr>
      <vt:lpstr>Hierarchical Clustering</vt:lpstr>
      <vt:lpstr>Hierarchical Clustering (HCA)</vt:lpstr>
      <vt:lpstr>PowerPoint Presentation</vt:lpstr>
      <vt:lpstr>Hierarchical Clustering</vt:lpstr>
      <vt:lpstr>Metrika</vt:lpstr>
      <vt:lpstr>Kriterijum za spajanje</vt:lpstr>
      <vt:lpstr>Implementacija</vt:lpstr>
      <vt:lpstr>Moj algoritam</vt:lpstr>
      <vt:lpstr>PowerPoint Presentation</vt:lpstr>
      <vt:lpstr>PowerPoint Presentation</vt:lpstr>
      <vt:lpstr>Test podaci</vt:lpstr>
      <vt:lpstr>Rezultati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Bojan Mišić</dc:creator>
  <cp:lastModifiedBy/>
  <cp:revision>1</cp:revision>
  <dcterms:created xsi:type="dcterms:W3CDTF">2015-12-25T15:16:38Z</dcterms:created>
  <dcterms:modified xsi:type="dcterms:W3CDTF">2015-12-27T20:21:20Z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PolicheckStatus">
    <vt:lpwstr>0</vt:lpwstr>
  </property>
  <property fmtid="{D5CDD505-2E9C-101B-9397-08002B2CF9AE}" pid="7" name="Applications">
    <vt:lpwstr>419;#zpp140;#79;#tpl120;#65;#zpp120</vt:lpwstr>
  </property>
  <property fmtid="{D5CDD505-2E9C-101B-9397-08002B2CF9AE}" pid="8" name="PolicheckCounter">
    <vt:lpwstr>0</vt:lpwstr>
  </property>
  <property fmtid="{D5CDD505-2E9C-101B-9397-08002B2CF9AE}" pid="9" name="APTrustLevel">
    <vt:r8>1</vt:r8>
  </property>
</Properties>
</file>